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notesSlides/notesSlide39.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40.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41.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42.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notesSlides/notesSlide44.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5.xml" ContentType="application/vnd.openxmlformats-officedocument.presentationml.notesSlide+xml"/>
  <Override PartName="/ppt/charts/chart6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notesSlides/notesSlide48.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notesSlides/notesSlide49.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notesSlides/notesSlide50.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notesSlides/notesSlide51.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notesSlides/notesSlide52.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53.xml" ContentType="application/vnd.openxmlformats-officedocument.presentationml.notesSlide+xml"/>
  <Override PartName="/ppt/charts/chart76.xml" ContentType="application/vnd.openxmlformats-officedocument.drawingml.chart+xml"/>
  <Override PartName="/ppt/charts/chart77.xml" ContentType="application/vnd.openxmlformats-officedocument.drawingml.chart+xml"/>
  <Override PartName="/ppt/notesSlides/notesSlide54.xml" ContentType="application/vnd.openxmlformats-officedocument.presentationml.notesSlide+xml"/>
  <Override PartName="/ppt/charts/chart78.xml" ContentType="application/vnd.openxmlformats-officedocument.drawingml.chart+xml"/>
  <Override PartName="/ppt/notesSlides/notesSlide55.xml" ContentType="application/vnd.openxmlformats-officedocument.presentationml.notesSlide+xml"/>
  <Override PartName="/ppt/charts/chart79.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5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0.xml" ContentType="application/vnd.openxmlformats-officedocument.presentationml.notesSlide+xml"/>
  <Override PartName="/ppt/charts/chart84.xml" ContentType="application/vnd.openxmlformats-officedocument.drawingml.chart+xml"/>
  <Override PartName="/ppt/notesSlides/notesSlide61.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87.xml" ContentType="application/vnd.openxmlformats-officedocument.drawingml.chart+xml"/>
  <Override PartName="/ppt/notesSlides/notesSlide66.xml" ContentType="application/vnd.openxmlformats-officedocument.presentationml.notesSlide+xml"/>
  <Override PartName="/ppt/charts/chart88.xml" ContentType="application/vnd.openxmlformats-officedocument.drawingml.chart+xml"/>
  <Override PartName="/ppt/notesSlides/notesSlide67.xml" ContentType="application/vnd.openxmlformats-officedocument.presentationml.notesSlide+xml"/>
  <Override PartName="/ppt/charts/chart89.xml" ContentType="application/vnd.openxmlformats-officedocument.drawingml.chart+xml"/>
  <Override PartName="/ppt/notesSlides/notesSlide68.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9.xml" ContentType="application/vnd.openxmlformats-officedocument.presentationml.notesSlide+xml"/>
  <Override PartName="/ppt/charts/chart92.xml" ContentType="application/vnd.openxmlformats-officedocument.drawingml.chart+xml"/>
  <Override PartName="/ppt/notesSlides/notesSlide70.xml" ContentType="application/vnd.openxmlformats-officedocument.presentationml.notesSlide+xml"/>
  <Override PartName="/ppt/charts/chart93.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3"/>
  </p:notesMasterIdLst>
  <p:handoutMasterIdLst>
    <p:handoutMasterId r:id="rId104"/>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101" r:id="rId50"/>
    <p:sldId id="1617" r:id="rId51"/>
    <p:sldId id="1817" r:id="rId52"/>
    <p:sldId id="2035" r:id="rId53"/>
    <p:sldId id="2045" r:id="rId54"/>
    <p:sldId id="2046" r:id="rId55"/>
    <p:sldId id="2047" r:id="rId56"/>
    <p:sldId id="2048" r:id="rId57"/>
    <p:sldId id="2049" r:id="rId58"/>
    <p:sldId id="2050" r:id="rId59"/>
    <p:sldId id="2051" r:id="rId60"/>
    <p:sldId id="2052" r:id="rId61"/>
    <p:sldId id="2092" r:id="rId62"/>
    <p:sldId id="2053" r:id="rId63"/>
    <p:sldId id="2054" r:id="rId64"/>
    <p:sldId id="2055" r:id="rId65"/>
    <p:sldId id="2056" r:id="rId66"/>
    <p:sldId id="2057" r:id="rId67"/>
    <p:sldId id="2058" r:id="rId68"/>
    <p:sldId id="2059" r:id="rId69"/>
    <p:sldId id="2060" r:id="rId70"/>
    <p:sldId id="2061" r:id="rId71"/>
    <p:sldId id="2034" r:id="rId72"/>
    <p:sldId id="2062" r:id="rId73"/>
    <p:sldId id="2063" r:id="rId74"/>
    <p:sldId id="2064" r:id="rId75"/>
    <p:sldId id="2065" r:id="rId76"/>
    <p:sldId id="2066" r:id="rId77"/>
    <p:sldId id="2067" r:id="rId78"/>
    <p:sldId id="2093" r:id="rId79"/>
    <p:sldId id="2070" r:id="rId80"/>
    <p:sldId id="2071" r:id="rId81"/>
    <p:sldId id="2074" r:id="rId82"/>
    <p:sldId id="2075" r:id="rId83"/>
    <p:sldId id="2076" r:id="rId84"/>
    <p:sldId id="2077" r:id="rId85"/>
    <p:sldId id="2078" r:id="rId86"/>
    <p:sldId id="1978" r:id="rId87"/>
    <p:sldId id="2082" r:id="rId88"/>
    <p:sldId id="1820" r:id="rId89"/>
    <p:sldId id="1618" r:id="rId90"/>
    <p:sldId id="1821" r:id="rId91"/>
    <p:sldId id="1819" r:id="rId92"/>
    <p:sldId id="1822" r:id="rId93"/>
    <p:sldId id="1696" r:id="rId94"/>
    <p:sldId id="2081" r:id="rId95"/>
    <p:sldId id="2083" r:id="rId96"/>
    <p:sldId id="2084" r:id="rId97"/>
    <p:sldId id="2085" r:id="rId98"/>
    <p:sldId id="2086" r:id="rId99"/>
    <p:sldId id="2087" r:id="rId100"/>
    <p:sldId id="2088" r:id="rId101"/>
    <p:sldId id="1619"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5.7306146254115937</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0.5383853206101552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0.65555227742361799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0.18276307369208755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1.9080204594614045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0.18276307369208755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0.14825392547542204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5.8019101176974583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0.64494101310458962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0.20279303233733703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2.1171303749670418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0.18836400635055028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5.6593191331257291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5.6336243746441443</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1.7006166310422621E-2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0.1354998551392157</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1.4145991891953749</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0.13549985513921659</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0.17423003436430662</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5.5339939202240727</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0.10531722068207472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0.12737564148344571</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1.3297835557137336</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0.12737564148344571</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0.45688327612309276</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6.9867128383287458E-2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5.4890222135575568</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0.11294346954725931</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0.1055297365530814</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1.1017154196262027</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0.10552973655308051</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0.2759669624468275</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4.4028039450496816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0.19410328484125827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0.12581893443841441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1.3135317558763653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4.0922634787646572E-2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7.1086774197452689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6.5647680934411694</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0.16620484146583525</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0.16835432621520496</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1.7575951879570404</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0.16835432621520496</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0.38630906602689041</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5.3022319346726992</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0.16212375608636176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0.12366771339967197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1.2910733146178188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0.12366771339967197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0.44358332088193819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3.2207341185152671E-2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5.3178182297351428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0.27491357306851416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0.12481511559761937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1.3030520301465538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0.12481511559762115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0.2304226803036995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6.929535962953568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0.33366573835718949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0.10398151447993875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1.0855522016868733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0.10398151447993875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0.30806234970325264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7.5150508029175596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0.18294808014255537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0.14292708642259644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1.4921384259764139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0.14292708642259733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9.5580403499344158E-2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7.7592035369268686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8.0662921546003705</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4.2492197950947386E-2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0.16236785866133463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1.6862006907702591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8.0662921546003705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3.9467128297819851</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0.33472221815489611</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0.2290924775522587</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2.3916928373334576</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0.2290924775522587</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0.57633051742542829</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2.6882821696948618</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0.15704892486119792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2.0435297652945028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0.19574306933371055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0.60824391484789242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5.2051434898691076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6.299845797020927</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4.1225656556010293E-2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0.27609704202822982</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2.8824137958752498</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0.27609704202822893</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0.26670953162244793</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5.8010755503086839</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0.15300126763362965</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0.1995821934412767</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2.0836096741933225</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0.1995821934412767</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0.69848842189071902</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4.5419386528529531</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0.26731300732508778</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0.49246271152249577</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0.13729492206222726</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1.4333394322106372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0.13729492206222638</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0.35297250343608866</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8.0577529411889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3.0162302193571779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7.2045541040548944E-2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0.13199198026175485</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1.3779774750809362</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0.13199198026175507</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0.42944229845760784</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2.2438323166336822</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2.5802888916630629E-3</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0.10366930158903798</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1.0822927435725311</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0.10366930158903687</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0.37185108229306207</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0.48991299946370015</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1.843340101373929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0.66092177526476814</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0.40946162232878813</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0.11415483895481882</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1.1917602602770552</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0.11415483895481904</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0.40946162232878791</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0.23296136160572312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1.707497350854658</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4.2227743218997027E-2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1.359220519473908</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0.13019531249393879</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0.46699714494338096</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7.2790710248652246E-2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3.768689733511005</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0.15837686330186695</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0.13809041833058311</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1.4416442999543579</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0.13809041833058266</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0.49531607451244763</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0.10367160050871593</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3.6759004718596509</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2.0991911585782397E-2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0.15502650606437918</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1.6184546437865146</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0.15502650606438095</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0.12190771627857355</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4.8581213419101461</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4.0476064428568126</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5.762652224740501</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0.40968804218615418</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0.16111016902733688</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1.6819672186589738</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0.16111016902733688</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0.57788554377189705</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0.33144955720853453</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4.6287533746712679</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9.8510590734928183E-2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0.13952520055499207</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1.4566232220294868</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0.13952520055499207</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0.38604829282247621</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3.4664595110423582</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7.5670967095534314</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0.24270536573551915</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0.3192694464547321</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8.9009934645275735E-2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0.92925104052822594</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8.9009934645275735E-2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5.8742179501940939E-2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7.6780413251625204</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0.11712575014617777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0.36038786202190121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0.10047344148250126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1.0489284192281056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0.10047344148250303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0.19849357138141777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7.4561520939443398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6.2730658977177356</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0.35599963859192041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0.11226484216457333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1.1720289629681737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0.11226484216457333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0.40268239895976343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0.11135047985376101</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6.2730658977177356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2.5687215034017701</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4.2258552722256093E-2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0.19866514516913303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2.074035820842008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0.19866514516913414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0.46740718553123184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2.5687215034017701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4.3314975251985173</c:v>
                </c:pt>
                <c:pt idx="1">
                  <c:v>5.8010755503086839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6.9621052344253975E-2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0.11874985393450732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1.239731562223688</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0.11874985393450643</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0.26167987461456743</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5.8593168293974331</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6.2211649489369423</c:v>
                </c:pt>
                <c:pt idx="1">
                  <c:v>6.7333387372202314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5.3558909853178784</c:v>
                </c:pt>
                <c:pt idx="1">
                  <c:v>5.7318583633773112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5.6793688233225668</c:v>
                </c:pt>
                <c:pt idx="1">
                  <c:v>5.8593168293974331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4.6348413335392014</c:v>
                </c:pt>
                <c:pt idx="1">
                  <c:v>4.232735098388356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5.6307817990174449</c:v>
                </c:pt>
                <c:pt idx="1">
                  <c:v>5.6593191331257291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5.4105645776277447</c:v>
                </c:pt>
                <c:pt idx="1">
                  <c:v>5.8019101176974583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5.1547243398636917</c:v>
                </c:pt>
                <c:pt idx="1">
                  <c:v>5.4890222135575568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4.8489262189086331</c:v>
                </c:pt>
                <c:pt idx="1">
                  <c:v>4.4028039450496816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6.7451173402960949</c:v>
                </c:pt>
                <c:pt idx="1">
                  <c:v>7.5150508029175596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0.27926536888497289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0.11340094116124977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1.1838896746854797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0.11340094116124977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0.19133791684293211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5.7318583633773112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6.0500320285930371</c:v>
                </c:pt>
                <c:pt idx="1">
                  <c:v>6.929535962953568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4.3367747664072507</c:v>
                </c:pt>
                <c:pt idx="1">
                  <c:v>5.3178182297351428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4.7065097149184876</c:v>
                </c:pt>
                <c:pt idx="1">
                  <c:v>5.3022319346726992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7.5459558006479588</c:v>
                </c:pt>
                <c:pt idx="1">
                  <c:v>7.7592035369268686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4.4910379170000567</c:v>
                </c:pt>
                <c:pt idx="1">
                  <c:v>5.2051434898691076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4.3191576641251448</c:v>
                </c:pt>
                <c:pt idx="1">
                  <c:v>2.6882821696948618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7.2955498199269373</c:v>
                </c:pt>
                <c:pt idx="1">
                  <c:v>8.0577529411889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4.9478098818687366</c:v>
                </c:pt>
                <c:pt idx="1">
                  <c:v>4.5419386528529531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2.9138530590132761</c:v>
                </c:pt>
                <c:pt idx="1">
                  <c:v>3.768689733511005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1.284697840942135</c:v>
                </c:pt>
                <c:pt idx="1">
                  <c:v>2.2438323166336822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0.34299146418336512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0.11360783745891645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1.186049642566096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0.11360783745891734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0.28807080124972728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6.2560120953191722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1.8663898754958941</c:v>
                </c:pt>
                <c:pt idx="1">
                  <c:v>1.707497350854658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1.251694459304685</c:v>
                </c:pt>
                <c:pt idx="1">
                  <c:v>1.843340101373929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3.908725111960091</c:v>
                </c:pt>
                <c:pt idx="1">
                  <c:v>3.6759004718596509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5.2153412773156367</c:v>
                </c:pt>
                <c:pt idx="1">
                  <c:v>4.8581213419101461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3.3126430309706141</c:v>
                </c:pt>
                <c:pt idx="1">
                  <c:v>3.4664595110423582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3.8803474053219649</c:v>
                </c:pt>
                <c:pt idx="1">
                  <c:v>4.6287533746712679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7.2576700242394283</c:v>
                </c:pt>
                <c:pt idx="1">
                  <c:v>7.4561520939443398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7.2951481693647731</c:v>
                </c:pt>
                <c:pt idx="1">
                  <c:v>7.6780413251625204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6.0251353466366471</c:v>
                </c:pt>
                <c:pt idx="1">
                  <c:v>6.2730658977177356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2.3213995478256422</c:v>
                </c:pt>
                <c:pt idx="1">
                  <c:v>2.5687215034017701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4.8799715446221192E-2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1.2887934530223122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0.12344933287302595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0.19729992890770021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6.7333387372202314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6.1924052525481663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6.3941588471941522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6.5283074303257074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5.244669264542086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3.819970127435091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5.4157197639886032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6.0966782324463944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3.2844075393777619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5.5200368640162711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0.24170992619384313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0.11848106460483709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1.2369254399040215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0.11848106460483621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0.4117999813378912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4.232735098388356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7.9109536066134982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8.5084780166215435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6.6180215942460263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0.67102237089692651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4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8472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RXT | Birmingham and Solihull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8472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RXT | Birmingham and Solihull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8472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RXT | Birmingham and Solihull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508472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RXT | Birmingham and Solihull Mental Health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505587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RXT | Birmingham and Solihull Mental Health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8.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4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91.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49.xml"/><Relationship Id="rId10" Type="http://schemas.openxmlformats.org/officeDocument/2006/relationships/slide" Target="slide45.xml"/><Relationship Id="rId19" Type="http://schemas.openxmlformats.org/officeDocument/2006/relationships/slide" Target="slide84.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83.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chart" Target="../charts/chart50.xml"/></Relationships>
</file>

<file path=ppt/slides/_rels/slide5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chart" Target="../charts/chart52.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chart" Target="../charts/chart56.xml"/></Relationships>
</file>

<file path=ppt/slides/_rels/slide5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chart" Target="../charts/chart5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chart" Target="../charts/chart60.xml"/></Relationships>
</file>

<file path=ppt/slides/_rels/slide5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chart" Target="../charts/chart62.xml"/></Relationships>
</file>

<file path=ppt/slides/_rels/slide57.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chart" Target="../charts/char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67.xml"/></Relationships>
</file>

<file path=ppt/slides/_rels/slide61.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69.xml"/></Relationships>
</file>

<file path=ppt/slides/_rels/slide6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71.xml"/></Relationships>
</file>

<file path=ppt/slides/_rels/slide63.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73.xml"/></Relationships>
</file>

<file path=ppt/slides/_rels/slide6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75.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7.xml"/></Relationships>
</file>

<file path=ppt/slides/_rels/slide66.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1.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2.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1.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Birmingham and Solihull Mental Health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8331938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4359322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917200983"/>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849191698"/>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86134569"/>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6029158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139906036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808731804"/>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909761031"/>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059796529"/>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315084772"/>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4229518447"/>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226859637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956351123"/>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41356486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8440641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66373654"/>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1028192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68423086"/>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31006430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23261855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3135406"/>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452469212"/>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143469786"/>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2324405786"/>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3861857045"/>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1991217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6306608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026948850"/>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261888064"/>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580676322"/>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96108057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993219169"/>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36200788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073045076"/>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42496608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92698017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9743345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88906308"/>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8922605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02684546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515299680"/>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204488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93284171"/>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394598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8039919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2909679356"/>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86171777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4050719078"/>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23138418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52593523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250930520"/>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435508136"/>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880052628"/>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1420419943"/>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90097480"/>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543700047"/>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467587594"/>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2270312189"/>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64869090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777570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369164709"/>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205226284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631830280"/>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120858843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612750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692338690"/>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79045831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055852303"/>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74793057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588726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829209950"/>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172792590"/>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2836128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54411933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0195117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68733126"/>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RXT Birmingham and Solihull Mental Health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99317602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09063184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17088022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56248744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93852177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93376310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84551125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11431750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43860933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257307856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36280260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5084899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411524920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351205969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424009184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116693167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352426309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418144372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18669833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163530638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255343362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135149636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113607373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209943375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306997010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31847787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113283683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163384745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8042256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6308740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142720983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28538141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313298574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40555894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10504466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43909282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397609625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206346938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22142526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403124126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53782179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3810636643"/>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166990524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31690717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303983854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3924889097"/>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184233839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308747561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44562902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26649026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7087691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16228131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20771658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16395705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0828516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415686509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20826679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378525172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187833679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265829648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4077546550"/>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31782639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96406354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2188676647"/>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132203641"/>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87760551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83724421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693280929"/>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950172107"/>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69101354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79619078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423467044"/>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10745814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798759965"/>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627843220"/>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90390709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87908131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3783129110"/>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896372580"/>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2833257151"/>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4484089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3577909585"/>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36876015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086020968"/>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391843384"/>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307377732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188844831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4074044721"/>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3055974786"/>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127879691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83</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615665891"/>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Thinking about the last time you contacted this person or team, how do you feel about the length of time it took you to get through to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Q35. Has your NHS mental health team asked if you need support to access your care and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42695125"/>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Q33_3. In the last 12 months, did your NHS mental health team give you any help or advice with finding support for…Financial advice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RXT Birmingham and Solihull Mental Health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98</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10256</Words>
  <Application>Microsoft Office PowerPoint</Application>
  <PresentationFormat>Widescreen</PresentationFormat>
  <Paragraphs>1213</Paragraphs>
  <Slides>98</Slides>
  <Notes>86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Arial</vt:lpstr>
      <vt:lpstr>Arial Black</vt:lpstr>
      <vt:lpstr>Calibri</vt:lpstr>
      <vt:lpstr>Calibri Light</vt:lpstr>
      <vt:lpstr>Office Theme</vt:lpstr>
      <vt:lpstr>Birmingham and Solihull Mental Health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2025-03-22T01:42:08Z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